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10.svg" ContentType="image/svg+xml"/>
  <Override PartName="/ppt/media/image12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.svg" ContentType="image/svg+xml"/>
  <Override PartName="/ppt/media/image42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71" r:id="rId7"/>
    <p:sldId id="260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62" r:id="rId17"/>
  </p:sldIdLst>
  <p:sldSz cx="18288000" cy="10287000"/>
  <p:notesSz cx="6858000" cy="9144000"/>
  <p:embeddedFontLst>
    <p:embeddedFont>
      <p:font typeface="Inter Bold" panose="020B0802030000000004"/>
      <p:bold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7" autoAdjust="0"/>
    <p:restoredTop sz="94622" autoAdjust="0"/>
  </p:normalViewPr>
  <p:slideViewPr>
    <p:cSldViewPr showGuides="1">
      <p:cViewPr>
        <p:scale>
          <a:sx n="66" d="100"/>
          <a:sy n="66" d="100"/>
        </p:scale>
        <p:origin x="264" y="24"/>
      </p:cViewPr>
      <p:guideLst>
        <p:guide orient="horz" pos="216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jpe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2.svg"/><Relationship Id="rId3" Type="http://schemas.openxmlformats.org/officeDocument/2006/relationships/image" Target="../media/image41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0.svg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aman0515643/pomegranate-disease" TargetMode="Externa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D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5"/>
          <p:cNvSpPr/>
          <p:nvPr/>
        </p:nvSpPr>
        <p:spPr>
          <a:xfrm rot="10800000">
            <a:off x="13333145" y="38219"/>
            <a:ext cx="4954985" cy="4315341"/>
          </a:xfrm>
          <a:custGeom>
            <a:avLst/>
            <a:gdLst/>
            <a:ahLst/>
            <a:cxnLst/>
            <a:rect l="l" t="t" r="r" b="b"/>
            <a:pathLst>
              <a:path w="4954985" h="4315341">
                <a:moveTo>
                  <a:pt x="0" y="0"/>
                </a:moveTo>
                <a:lnTo>
                  <a:pt x="4954984" y="0"/>
                </a:lnTo>
                <a:lnTo>
                  <a:pt x="4954984" y="4315341"/>
                </a:lnTo>
                <a:lnTo>
                  <a:pt x="0" y="431534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  <p:txBody>
          <a:bodyPr/>
          <a:p>
            <a:endParaRPr lang="en-GB" altLang="en-US"/>
          </a:p>
        </p:txBody>
      </p:sp>
      <p:grpSp>
        <p:nvGrpSpPr>
          <p:cNvPr id="2" name="Group 2"/>
          <p:cNvGrpSpPr/>
          <p:nvPr/>
        </p:nvGrpSpPr>
        <p:grpSpPr>
          <a:xfrm>
            <a:off x="868045" y="2059929"/>
            <a:ext cx="3745994" cy="374599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C1E0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76250" y="5905619"/>
            <a:ext cx="4954985" cy="4315341"/>
          </a:xfrm>
          <a:custGeom>
            <a:avLst/>
            <a:gdLst/>
            <a:ahLst/>
            <a:cxnLst/>
            <a:rect l="l" t="t" r="r" b="b"/>
            <a:pathLst>
              <a:path w="4954985" h="4315341">
                <a:moveTo>
                  <a:pt x="0" y="0"/>
                </a:moveTo>
                <a:lnTo>
                  <a:pt x="4954984" y="0"/>
                </a:lnTo>
                <a:lnTo>
                  <a:pt x="4954984" y="4315341"/>
                </a:lnTo>
                <a:lnTo>
                  <a:pt x="0" y="431534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  <p:txBody>
          <a:bodyPr/>
          <a:p>
            <a:endParaRPr lang="en-GB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559147" y="4652672"/>
            <a:ext cx="5305861" cy="530586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C1E0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80765" y="1236342"/>
            <a:ext cx="14835715" cy="8201193"/>
            <a:chOff x="0" y="0"/>
            <a:chExt cx="3907349" cy="2159985"/>
          </a:xfrm>
          <a:solidFill>
            <a:schemeClr val="bg1"/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07349" cy="2159985"/>
            </a:xfrm>
            <a:custGeom>
              <a:avLst/>
              <a:gdLst/>
              <a:ahLst/>
              <a:cxnLst/>
              <a:rect l="l" t="t" r="r" b="b"/>
              <a:pathLst>
                <a:path w="3907349" h="2159985">
                  <a:moveTo>
                    <a:pt x="9393" y="0"/>
                  </a:moveTo>
                  <a:lnTo>
                    <a:pt x="3897956" y="0"/>
                  </a:lnTo>
                  <a:cubicBezTo>
                    <a:pt x="3900447" y="0"/>
                    <a:pt x="3902836" y="990"/>
                    <a:pt x="3904598" y="2751"/>
                  </a:cubicBezTo>
                  <a:cubicBezTo>
                    <a:pt x="3906360" y="4513"/>
                    <a:pt x="3907349" y="6902"/>
                    <a:pt x="3907349" y="9393"/>
                  </a:cubicBezTo>
                  <a:lnTo>
                    <a:pt x="3907349" y="2150592"/>
                  </a:lnTo>
                  <a:cubicBezTo>
                    <a:pt x="3907349" y="2153083"/>
                    <a:pt x="3906360" y="2155472"/>
                    <a:pt x="3904598" y="2157234"/>
                  </a:cubicBezTo>
                  <a:cubicBezTo>
                    <a:pt x="3902836" y="2158995"/>
                    <a:pt x="3900447" y="2159985"/>
                    <a:pt x="3897956" y="2159985"/>
                  </a:cubicBezTo>
                  <a:lnTo>
                    <a:pt x="9393" y="2159985"/>
                  </a:lnTo>
                  <a:cubicBezTo>
                    <a:pt x="6902" y="2159985"/>
                    <a:pt x="4513" y="2158995"/>
                    <a:pt x="2751" y="2157234"/>
                  </a:cubicBezTo>
                  <a:cubicBezTo>
                    <a:pt x="990" y="2155472"/>
                    <a:pt x="0" y="2153083"/>
                    <a:pt x="0" y="2150592"/>
                  </a:cubicBezTo>
                  <a:lnTo>
                    <a:pt x="0" y="9393"/>
                  </a:lnTo>
                  <a:cubicBezTo>
                    <a:pt x="0" y="6902"/>
                    <a:pt x="990" y="4513"/>
                    <a:pt x="2751" y="2751"/>
                  </a:cubicBezTo>
                  <a:cubicBezTo>
                    <a:pt x="4513" y="990"/>
                    <a:pt x="6902" y="0"/>
                    <a:pt x="9393" y="0"/>
                  </a:cubicBezTo>
                  <a:close/>
                </a:path>
              </a:pathLst>
            </a:custGeom>
            <a:grpFill/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907349" cy="2207610"/>
            </a:xfrm>
            <a:prstGeom prst="rect">
              <a:avLst/>
            </a:prstGeom>
            <a:grpFill/>
          </p:spPr>
          <p:style>
            <a:lnRef idx="2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 lang="en-US" sz="2100">
                <a:solidFill>
                  <a:srgbClr val="FFFFFF"/>
                </a:solidFill>
                <a:latin typeface="Inter" panose="020B0502030000000004"/>
                <a:ea typeface="Inter" panose="020B0502030000000004"/>
                <a:cs typeface="Inter" panose="020B0502030000000004"/>
                <a:sym typeface="Inter" panose="020B0502030000000004"/>
              </a:endParaRPr>
            </a:p>
            <a:p>
              <a:pPr algn="ctr">
                <a:lnSpc>
                  <a:spcPts val="2940"/>
                </a:lnSpc>
              </a:pPr>
              <a:endParaRPr lang="en-US" sz="2100">
                <a:solidFill>
                  <a:srgbClr val="FFFFFF"/>
                </a:solidFill>
                <a:latin typeface="Inter" panose="020B0502030000000004"/>
                <a:ea typeface="Inter" panose="020B0502030000000004"/>
                <a:cs typeface="Inter" panose="020B0502030000000004"/>
                <a:sym typeface="Inter" panose="020B0502030000000004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211820" y="4904091"/>
            <a:ext cx="4000516" cy="400051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136" r="-25136"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1991326" y="1586169"/>
            <a:ext cx="13575822" cy="2058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50"/>
              </a:lnSpc>
            </a:pPr>
            <a:r>
              <a:rPr lang="en-GB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Shallow CNNs to Object Detection: </a:t>
            </a:r>
            <a:br>
              <a:rPr lang="en-GB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Sets a New Standard for Fruit Disease Classification</a:t>
            </a:r>
            <a:endParaRPr lang="en-US" sz="4535" b="1" dirty="0">
              <a:solidFill>
                <a:srgbClr val="182D1B"/>
              </a:solidFill>
              <a:latin typeface="Times New Roman" panose="02020603050405020304" pitchFamily="18" charset="0"/>
              <a:ea typeface="Bernoru" panose="00000A00000000000000"/>
              <a:cs typeface="Times New Roman" panose="02020603050405020304" pitchFamily="18" charset="0"/>
              <a:sym typeface="Bernoru" panose="00000A000000000000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6816516" y="5454770"/>
            <a:ext cx="2082106" cy="59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Mentors :</a:t>
            </a:r>
            <a:endParaRPr lang="en-US" sz="3300" b="1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2057366" y="5506205"/>
            <a:ext cx="3029733" cy="59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Presented by :</a:t>
            </a:r>
            <a:endParaRPr lang="en-US" sz="3300" b="1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362481" y="6130284"/>
            <a:ext cx="2828442" cy="1508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Madhav Gaba</a:t>
            </a:r>
            <a:endParaRPr lang="en-US" sz="2800" b="1" dirty="0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  <a:p>
            <a:pPr algn="l">
              <a:lnSpc>
                <a:spcPts val="3920"/>
              </a:lnSpc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Shorya Gupta</a:t>
            </a:r>
            <a:endParaRPr lang="en-US" sz="2800" b="1" dirty="0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  <a:p>
            <a:pPr algn="l">
              <a:lnSpc>
                <a:spcPts val="392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Aman</a:t>
            </a:r>
            <a:endParaRPr lang="en-US" sz="2800" b="1" dirty="0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16725" y="6184900"/>
            <a:ext cx="3138170" cy="9042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Dr. Raman Goyal</a:t>
            </a:r>
            <a:endParaRPr lang="en-US" sz="2800" b="1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  <a:p>
            <a:pPr algn="l">
              <a:lnSpc>
                <a:spcPts val="3920"/>
              </a:lnSpc>
            </a:pPr>
            <a:endParaRPr lang="en-US" sz="2800" b="1">
              <a:solidFill>
                <a:srgbClr val="000000"/>
              </a:solidFill>
              <a:latin typeface="Inter Bold" panose="020B0802030000000004"/>
              <a:ea typeface="Inter Bold" panose="020B0802030000000004"/>
              <a:cs typeface="Inter Bold" panose="020B0802030000000004"/>
              <a:sym typeface="Inter Bold" panose="020B0802030000000004"/>
            </a:endParaRPr>
          </a:p>
          <a:p>
            <a:pPr algn="l">
              <a:lnSpc>
                <a:spcPts val="3920"/>
              </a:lnSpc>
              <a:spcBef>
                <a:spcPct val="0"/>
              </a:spcBef>
            </a:pPr>
            <a:endParaRPr lang="en-US" sz="2800" b="1">
              <a:solidFill>
                <a:srgbClr val="000000"/>
              </a:solidFill>
              <a:latin typeface="Inter Bold" panose="020B0802030000000004"/>
              <a:ea typeface="Inter Bold" panose="020B0802030000000004"/>
              <a:cs typeface="Inter Bold" panose="020B0802030000000004"/>
              <a:sym typeface="Inter Bold" panose="020B0802030000000004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857735" y="6743694"/>
            <a:ext cx="3345457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(CSED Department)</a:t>
            </a:r>
            <a:endParaRPr lang="en-US" sz="2300" b="1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905000" y="8496300"/>
            <a:ext cx="3446780" cy="592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IN" altLang="en-US" sz="3300" b="1">
                <a:solidFill>
                  <a:srgbClr val="000000"/>
                </a:solidFill>
                <a:latin typeface="Times New Roman" panose="02020603050405020304" pitchFamily="18" charset="0"/>
                <a:ea typeface="Inter Bold" panose="020B0802030000000004"/>
                <a:cs typeface="Times New Roman" panose="02020603050405020304" pitchFamily="18" charset="0"/>
                <a:sym typeface="Inter Bold" panose="020B0802030000000004"/>
              </a:rPr>
              <a:t>Group No : 34(b)</a:t>
            </a:r>
            <a:endParaRPr lang="en-IN" altLang="en-US" sz="3300" b="1">
              <a:solidFill>
                <a:srgbClr val="000000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10467975" cy="1143000"/>
          </a:xfrm>
        </p:spPr>
        <p:txBody>
          <a:bodyPr>
            <a:normAutofit fontScale="90000"/>
          </a:bodyPr>
          <a:lstStyle/>
          <a:p>
            <a:r>
              <a:rPr lang="en-US" sz="54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S</a:t>
            </a:r>
            <a:r>
              <a:rPr lang="en-IN" altLang="en-US" sz="54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IFFD-DSGAN(Accuracy:50.83%)</a:t>
            </a:r>
            <a:br>
              <a:rPr lang="en-US" altLang="en-US" sz="800" b="1" dirty="0">
                <a:latin typeface="Arial" panose="020B0604020202020204" pitchFamily="34" charset="0"/>
              </a:rPr>
            </a:br>
            <a:endParaRPr lang="en-IN" sz="28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57200" y="1417955"/>
            <a:ext cx="6320790" cy="3732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noAutofit/>
          </a:bodyPr>
          <a:lstStyle/>
          <a:p>
            <a:pPr marR="0" lvl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split with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splitfolders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Synthetic data generation using GANs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I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 CNN with scale-invariant dense fusion layers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I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 using Adam optimizer with callbacks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IN" altLang="en-US" sz="2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Low accuracy due to class imbalance and overfitting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3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4220190" y="0"/>
            <a:ext cx="4067810" cy="7858760"/>
            <a:chOff x="0" y="0"/>
            <a:chExt cx="1071324" cy="1956270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6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5981700"/>
            <a:ext cx="5213350" cy="4127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8870" y="6057265"/>
            <a:ext cx="5246370" cy="40519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265" y="5912485"/>
            <a:ext cx="5513070" cy="41973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54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CONCLUSION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7200900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the four models evaluated —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SIFFD-DSGAN (50.83%)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EFDDNN-EI (88.50%)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PDD-TLDCNN (94.33%)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(97.91%)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proved the most effective for pomegranate disease detection.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classification models that lack spatial awareness, YOLOv5 treats the task as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enabling it to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localize diseased regions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 multiple infections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 faster, real-time inference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Despite using dummy annotations, it learned strong spatial features, delivering the highest accuracy. Its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scalability, precision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readiness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make YOLOv5 the best fit for real-time agricultural applications.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2"/>
          <p:cNvGrpSpPr/>
          <p:nvPr/>
        </p:nvGrpSpPr>
        <p:grpSpPr>
          <a:xfrm>
            <a:off x="14220190" y="0"/>
            <a:ext cx="4067810" cy="7858760"/>
            <a:chOff x="0" y="0"/>
            <a:chExt cx="1071324" cy="1956270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6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t="3540"/>
          <a:stretch>
            <a:fillRect/>
          </a:stretch>
        </p:blipFill>
        <p:spPr>
          <a:xfrm>
            <a:off x="370840" y="7962900"/>
            <a:ext cx="17844135" cy="20764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4583" t="8806" r="10000" b="492"/>
          <a:stretch>
            <a:fillRect/>
          </a:stretch>
        </p:blipFill>
        <p:spPr>
          <a:xfrm>
            <a:off x="1371600" y="1485900"/>
            <a:ext cx="15621000" cy="784860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990600" y="55245"/>
            <a:ext cx="164699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54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Class-Wise Accuracy Comparison of Models</a:t>
            </a:r>
            <a:endParaRPr lang="en-US" sz="5400" b="1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  <a:p>
            <a:pPr algn="ctr"/>
            <a:endParaRPr lang="en-GB" altLang="en-US" sz="5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2"/>
          <p:cNvGrpSpPr/>
          <p:nvPr/>
        </p:nvGrpSpPr>
        <p:grpSpPr>
          <a:xfrm>
            <a:off x="-635" y="-232410"/>
            <a:ext cx="18303240" cy="7934960"/>
            <a:chOff x="0" y="0"/>
            <a:chExt cx="2462450" cy="1757655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2462450" cy="1757655"/>
            </a:xfrm>
            <a:custGeom>
              <a:avLst/>
              <a:gdLst/>
              <a:ahLst/>
              <a:cxnLst/>
              <a:rect l="l" t="t" r="r" b="b"/>
              <a:pathLst>
                <a:path w="2462450" h="1757655">
                  <a:moveTo>
                    <a:pt x="56307" y="0"/>
                  </a:moveTo>
                  <a:lnTo>
                    <a:pt x="2406143" y="0"/>
                  </a:lnTo>
                  <a:cubicBezTo>
                    <a:pt x="2421076" y="0"/>
                    <a:pt x="2435398" y="5932"/>
                    <a:pt x="2445958" y="16492"/>
                  </a:cubicBezTo>
                  <a:cubicBezTo>
                    <a:pt x="2456518" y="27052"/>
                    <a:pt x="2462450" y="41374"/>
                    <a:pt x="2462450" y="56307"/>
                  </a:cubicBezTo>
                  <a:lnTo>
                    <a:pt x="2462450" y="1701348"/>
                  </a:lnTo>
                  <a:cubicBezTo>
                    <a:pt x="2462450" y="1716281"/>
                    <a:pt x="2456518" y="1730603"/>
                    <a:pt x="2445958" y="1741163"/>
                  </a:cubicBezTo>
                  <a:cubicBezTo>
                    <a:pt x="2435398" y="1751723"/>
                    <a:pt x="2421076" y="1757655"/>
                    <a:pt x="2406143" y="1757655"/>
                  </a:cubicBezTo>
                  <a:lnTo>
                    <a:pt x="56307" y="1757655"/>
                  </a:lnTo>
                  <a:cubicBezTo>
                    <a:pt x="41374" y="1757655"/>
                    <a:pt x="27052" y="1751723"/>
                    <a:pt x="16492" y="1741163"/>
                  </a:cubicBezTo>
                  <a:cubicBezTo>
                    <a:pt x="5932" y="1730603"/>
                    <a:pt x="0" y="1716281"/>
                    <a:pt x="0" y="1701348"/>
                  </a:cubicBezTo>
                  <a:lnTo>
                    <a:pt x="0" y="56307"/>
                  </a:lnTo>
                  <a:cubicBezTo>
                    <a:pt x="0" y="41374"/>
                    <a:pt x="5932" y="27052"/>
                    <a:pt x="16492" y="16492"/>
                  </a:cubicBezTo>
                  <a:cubicBezTo>
                    <a:pt x="27052" y="5932"/>
                    <a:pt x="41374" y="0"/>
                    <a:pt x="56307" y="0"/>
                  </a:cubicBezTo>
                  <a:close/>
                </a:path>
              </a:pathLst>
            </a:custGeom>
            <a:solidFill>
              <a:srgbClr val="E8F0DB"/>
            </a:solidFill>
            <a:ln cap="rnd">
              <a:noFill/>
              <a:prstDash val="solid"/>
              <a:round/>
            </a:ln>
          </p:spPr>
        </p:sp>
        <p:sp>
          <p:nvSpPr>
            <p:cNvPr id="9" name="TextBox 4"/>
            <p:cNvSpPr txBox="1"/>
            <p:nvPr/>
          </p:nvSpPr>
          <p:spPr>
            <a:xfrm>
              <a:off x="0" y="-47625"/>
              <a:ext cx="2462450" cy="1805280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7200900"/>
            <a:ext cx="18288000" cy="3086100"/>
            <a:chOff x="0" y="0"/>
            <a:chExt cx="4816593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029200" y="266383"/>
            <a:ext cx="8229600" cy="1143000"/>
          </a:xfrm>
        </p:spPr>
        <p:txBody>
          <a:bodyPr/>
          <a:p>
            <a:r>
              <a:rPr lang="en-IN" altLang="en-US" sz="6000" b="1" u="sng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REFERENCES</a:t>
            </a:r>
            <a:endParaRPr lang="en-IN" sz="6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29285" y="1941195"/>
            <a:ext cx="98425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="1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https://www.sciencedirect.com/science/article/pii/S0957417425021785</a:t>
            </a: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="1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https://www.kaggle.com/datasets/aman0515643/pomegranate-disease</a:t>
            </a: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="1">
                <a:latin typeface="Times New Roman" panose="02020603050405020304" pitchFamily="18" charset="0"/>
                <a:cs typeface="Times New Roman" panose="02020603050405020304" pitchFamily="18" charset="0"/>
              </a:rPr>
              <a:t>https://wandb.ai/anonymousking23301-thapar-university/YOLOv5?nw=nwuseranonymousking23301</a:t>
            </a: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="1">
                <a:latin typeface="Times New Roman" panose="02020603050405020304" pitchFamily="18" charset="0"/>
                <a:cs typeface="Times New Roman" panose="02020603050405020304" pitchFamily="18" charset="0"/>
              </a:rPr>
              <a:t>https://ieeexplore.ieee.org/document/9781688</a:t>
            </a: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="1">
                <a:latin typeface="Times New Roman" panose="02020603050405020304" pitchFamily="18" charset="0"/>
                <a:cs typeface="Times New Roman" panose="02020603050405020304" pitchFamily="18" charset="0"/>
              </a:rPr>
              <a:t>https://ieeexplore.ieee.org/document/9358541</a:t>
            </a:r>
            <a:endParaRPr lang="en-US" altLang="en-GB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69193" y="1028700"/>
            <a:ext cx="9349615" cy="6673596"/>
            <a:chOff x="0" y="0"/>
            <a:chExt cx="2462450" cy="17576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50" cy="1757655"/>
            </a:xfrm>
            <a:custGeom>
              <a:avLst/>
              <a:gdLst/>
              <a:ahLst/>
              <a:cxnLst/>
              <a:rect l="l" t="t" r="r" b="b"/>
              <a:pathLst>
                <a:path w="2462450" h="1757655">
                  <a:moveTo>
                    <a:pt x="56307" y="0"/>
                  </a:moveTo>
                  <a:lnTo>
                    <a:pt x="2406143" y="0"/>
                  </a:lnTo>
                  <a:cubicBezTo>
                    <a:pt x="2421076" y="0"/>
                    <a:pt x="2435398" y="5932"/>
                    <a:pt x="2445958" y="16492"/>
                  </a:cubicBezTo>
                  <a:cubicBezTo>
                    <a:pt x="2456518" y="27052"/>
                    <a:pt x="2462450" y="41374"/>
                    <a:pt x="2462450" y="56307"/>
                  </a:cubicBezTo>
                  <a:lnTo>
                    <a:pt x="2462450" y="1701348"/>
                  </a:lnTo>
                  <a:cubicBezTo>
                    <a:pt x="2462450" y="1716281"/>
                    <a:pt x="2456518" y="1730603"/>
                    <a:pt x="2445958" y="1741163"/>
                  </a:cubicBezTo>
                  <a:cubicBezTo>
                    <a:pt x="2435398" y="1751723"/>
                    <a:pt x="2421076" y="1757655"/>
                    <a:pt x="2406143" y="1757655"/>
                  </a:cubicBezTo>
                  <a:lnTo>
                    <a:pt x="56307" y="1757655"/>
                  </a:lnTo>
                  <a:cubicBezTo>
                    <a:pt x="41374" y="1757655"/>
                    <a:pt x="27052" y="1751723"/>
                    <a:pt x="16492" y="1741163"/>
                  </a:cubicBezTo>
                  <a:cubicBezTo>
                    <a:pt x="5932" y="1730603"/>
                    <a:pt x="0" y="1716281"/>
                    <a:pt x="0" y="1701348"/>
                  </a:cubicBezTo>
                  <a:lnTo>
                    <a:pt x="0" y="56307"/>
                  </a:lnTo>
                  <a:cubicBezTo>
                    <a:pt x="0" y="41374"/>
                    <a:pt x="5932" y="27052"/>
                    <a:pt x="16492" y="16492"/>
                  </a:cubicBezTo>
                  <a:cubicBezTo>
                    <a:pt x="27052" y="5932"/>
                    <a:pt x="41374" y="0"/>
                    <a:pt x="56307" y="0"/>
                  </a:cubicBezTo>
                  <a:close/>
                </a:path>
              </a:pathLst>
            </a:custGeom>
            <a:solidFill>
              <a:srgbClr val="E8F0DB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62450" cy="1805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32621" y="2579007"/>
            <a:ext cx="6822759" cy="35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700"/>
              </a:lnSpc>
            </a:pPr>
            <a:r>
              <a:rPr lang="en-US" sz="13835" u="none" strike="noStrike">
                <a:solidFill>
                  <a:srgbClr val="182D1B"/>
                </a:solidFill>
                <a:latin typeface="Times New Roman" panose="02020603050405020304" pitchFamily="18" charset="0"/>
                <a:ea typeface="Bernoru" panose="00000A00000000000000"/>
                <a:cs typeface="Times New Roman" panose="02020603050405020304" pitchFamily="18" charset="0"/>
                <a:sym typeface="Bernoru" panose="00000A00000000000000"/>
              </a:rPr>
              <a:t>THANK YOU</a:t>
            </a:r>
            <a:endParaRPr lang="en-US" sz="13835" u="none" strike="noStrike">
              <a:solidFill>
                <a:srgbClr val="182D1B"/>
              </a:solidFill>
              <a:latin typeface="Times New Roman" panose="02020603050405020304" pitchFamily="18" charset="0"/>
              <a:ea typeface="Bernoru" panose="00000A00000000000000"/>
              <a:cs typeface="Times New Roman" panose="02020603050405020304" pitchFamily="18" charset="0"/>
              <a:sym typeface="Bernoru" panose="00000A00000000000000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0" y="7200900"/>
            <a:ext cx="18288000" cy="3086100"/>
            <a:chOff x="0" y="0"/>
            <a:chExt cx="4816593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0" y="4230339"/>
            <a:ext cx="2970561" cy="2970561"/>
          </a:xfrm>
          <a:custGeom>
            <a:avLst/>
            <a:gdLst/>
            <a:ahLst/>
            <a:cxnLst/>
            <a:rect l="l" t="t" r="r" b="b"/>
            <a:pathLst>
              <a:path w="2970561" h="2970561">
                <a:moveTo>
                  <a:pt x="2970561" y="0"/>
                </a:moveTo>
                <a:lnTo>
                  <a:pt x="0" y="0"/>
                </a:lnTo>
                <a:lnTo>
                  <a:pt x="0" y="2970561"/>
                </a:lnTo>
                <a:lnTo>
                  <a:pt x="2970561" y="2970561"/>
                </a:lnTo>
                <a:lnTo>
                  <a:pt x="2970561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15317439" y="4230339"/>
            <a:ext cx="2970561" cy="2970561"/>
          </a:xfrm>
          <a:custGeom>
            <a:avLst/>
            <a:gdLst/>
            <a:ahLst/>
            <a:cxnLst/>
            <a:rect l="l" t="t" r="r" b="b"/>
            <a:pathLst>
              <a:path w="2970561" h="2970561">
                <a:moveTo>
                  <a:pt x="0" y="0"/>
                </a:moveTo>
                <a:lnTo>
                  <a:pt x="2970561" y="0"/>
                </a:lnTo>
                <a:lnTo>
                  <a:pt x="2970561" y="2970561"/>
                </a:lnTo>
                <a:lnTo>
                  <a:pt x="0" y="297056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1028700" y="3399367"/>
            <a:ext cx="1941861" cy="289514"/>
          </a:xfrm>
          <a:custGeom>
            <a:avLst/>
            <a:gdLst/>
            <a:ahLst/>
            <a:cxnLst/>
            <a:rect l="l" t="t" r="r" b="b"/>
            <a:pathLst>
              <a:path w="1941861" h="289514">
                <a:moveTo>
                  <a:pt x="0" y="0"/>
                </a:moveTo>
                <a:lnTo>
                  <a:pt x="1941861" y="0"/>
                </a:lnTo>
                <a:lnTo>
                  <a:pt x="1941861" y="289514"/>
                </a:lnTo>
                <a:lnTo>
                  <a:pt x="0" y="289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Freeform 12"/>
          <p:cNvSpPr/>
          <p:nvPr/>
        </p:nvSpPr>
        <p:spPr>
          <a:xfrm>
            <a:off x="15317439" y="3399367"/>
            <a:ext cx="1941861" cy="289514"/>
          </a:xfrm>
          <a:custGeom>
            <a:avLst/>
            <a:gdLst/>
            <a:ahLst/>
            <a:cxnLst/>
            <a:rect l="l" t="t" r="r" b="b"/>
            <a:pathLst>
              <a:path w="1941861" h="289514">
                <a:moveTo>
                  <a:pt x="0" y="0"/>
                </a:moveTo>
                <a:lnTo>
                  <a:pt x="1941861" y="0"/>
                </a:lnTo>
                <a:lnTo>
                  <a:pt x="1941861" y="289514"/>
                </a:lnTo>
                <a:lnTo>
                  <a:pt x="0" y="289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20318" y="0"/>
            <a:ext cx="4067682" cy="7427714"/>
            <a:chOff x="0" y="0"/>
            <a:chExt cx="1071324" cy="1956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804127" y="3162300"/>
            <a:ext cx="7133058" cy="6527021"/>
            <a:chOff x="0" y="0"/>
            <a:chExt cx="1105097" cy="101120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05097" cy="1011206"/>
            </a:xfrm>
            <a:custGeom>
              <a:avLst/>
              <a:gdLst/>
              <a:ahLst/>
              <a:cxnLst/>
              <a:rect l="l" t="t" r="r" b="b"/>
              <a:pathLst>
                <a:path w="1105097" h="1011206">
                  <a:moveTo>
                    <a:pt x="21707" y="0"/>
                  </a:moveTo>
                  <a:lnTo>
                    <a:pt x="1083390" y="0"/>
                  </a:lnTo>
                  <a:cubicBezTo>
                    <a:pt x="1089147" y="0"/>
                    <a:pt x="1094669" y="2287"/>
                    <a:pt x="1098740" y="6358"/>
                  </a:cubicBezTo>
                  <a:cubicBezTo>
                    <a:pt x="1102810" y="10429"/>
                    <a:pt x="1105097" y="15950"/>
                    <a:pt x="1105097" y="21707"/>
                  </a:cubicBezTo>
                  <a:lnTo>
                    <a:pt x="1105097" y="989499"/>
                  </a:lnTo>
                  <a:cubicBezTo>
                    <a:pt x="1105097" y="1001488"/>
                    <a:pt x="1095379" y="1011206"/>
                    <a:pt x="1083390" y="1011206"/>
                  </a:cubicBezTo>
                  <a:lnTo>
                    <a:pt x="21707" y="1011206"/>
                  </a:lnTo>
                  <a:cubicBezTo>
                    <a:pt x="9719" y="1011206"/>
                    <a:pt x="0" y="1001488"/>
                    <a:pt x="0" y="989499"/>
                  </a:cubicBezTo>
                  <a:lnTo>
                    <a:pt x="0" y="21707"/>
                  </a:lnTo>
                  <a:cubicBezTo>
                    <a:pt x="0" y="9719"/>
                    <a:pt x="9719" y="0"/>
                    <a:pt x="21707" y="0"/>
                  </a:cubicBezTo>
                  <a:close/>
                </a:path>
              </a:pathLst>
            </a:custGeom>
            <a:blipFill>
              <a:blip r:embed="rId1"/>
              <a:stretch>
                <a:fillRect l="-18670" r="-1867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0" name="Freeform 10"/>
          <p:cNvSpPr/>
          <p:nvPr/>
        </p:nvSpPr>
        <p:spPr>
          <a:xfrm>
            <a:off x="14325388" y="2705389"/>
            <a:ext cx="1938069" cy="288948"/>
          </a:xfrm>
          <a:custGeom>
            <a:avLst/>
            <a:gdLst/>
            <a:ahLst/>
            <a:cxnLst/>
            <a:rect l="l" t="t" r="r" b="b"/>
            <a:pathLst>
              <a:path w="1938069" h="288948">
                <a:moveTo>
                  <a:pt x="0" y="0"/>
                </a:moveTo>
                <a:lnTo>
                  <a:pt x="1938069" y="0"/>
                </a:lnTo>
                <a:lnTo>
                  <a:pt x="1938069" y="288949"/>
                </a:lnTo>
                <a:lnTo>
                  <a:pt x="0" y="288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 flipV="1">
            <a:off x="10358122" y="23110"/>
            <a:ext cx="2578367" cy="2245523"/>
          </a:xfrm>
          <a:custGeom>
            <a:avLst/>
            <a:gdLst/>
            <a:ahLst/>
            <a:cxnLst/>
            <a:rect l="l" t="t" r="r" b="b"/>
            <a:pathLst>
              <a:path w="2578367" h="2245523">
                <a:moveTo>
                  <a:pt x="0" y="2245524"/>
                </a:moveTo>
                <a:lnTo>
                  <a:pt x="2578367" y="2245524"/>
                </a:lnTo>
                <a:lnTo>
                  <a:pt x="2578367" y="0"/>
                </a:lnTo>
                <a:lnTo>
                  <a:pt x="0" y="0"/>
                </a:lnTo>
                <a:lnTo>
                  <a:pt x="0" y="2245524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8687063" y="7963042"/>
            <a:ext cx="1938069" cy="288948"/>
          </a:xfrm>
          <a:custGeom>
            <a:avLst/>
            <a:gdLst/>
            <a:ahLst/>
            <a:cxnLst/>
            <a:rect l="l" t="t" r="r" b="b"/>
            <a:pathLst>
              <a:path w="1938069" h="288948">
                <a:moveTo>
                  <a:pt x="0" y="0"/>
                </a:moveTo>
                <a:lnTo>
                  <a:pt x="1938069" y="0"/>
                </a:lnTo>
                <a:lnTo>
                  <a:pt x="1938069" y="288949"/>
                </a:lnTo>
                <a:lnTo>
                  <a:pt x="0" y="2889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4" name="TextBox 14"/>
          <p:cNvSpPr txBox="1"/>
          <p:nvPr/>
        </p:nvSpPr>
        <p:spPr>
          <a:xfrm>
            <a:off x="627380" y="299085"/>
            <a:ext cx="7302500" cy="11417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05"/>
              </a:lnSpc>
            </a:pPr>
            <a:r>
              <a:rPr lang="en-US" sz="65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INTRODUCTION</a:t>
            </a:r>
            <a:endParaRPr lang="en-US" sz="6500" b="1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84062" y="1942964"/>
            <a:ext cx="9036871" cy="7275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Pomegranate is a high-value crop and major horticultural export from India.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 vulnerable to fungal and bacterial diseases, especially in monsoon/humid seasons.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Diseases often remain undetected until symptoms are visible, causing major crop losses.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detection methods rely on manual inspection and delayed treatment.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and marginal farmers lack access to experts, diagnostic labs, or advanced tools.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Highlights the need for an accessible, cost-effective, automated image-based detection system.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4067682" cy="10287000"/>
            <a:chOff x="0" y="0"/>
            <a:chExt cx="1071324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1324" cy="2709333"/>
            </a:xfrm>
            <a:custGeom>
              <a:avLst/>
              <a:gdLst/>
              <a:ahLst/>
              <a:cxnLst/>
              <a:rect l="l" t="t" r="r" b="b"/>
              <a:pathLst>
                <a:path w="1071324" h="2709333">
                  <a:moveTo>
                    <a:pt x="0" y="0"/>
                  </a:moveTo>
                  <a:lnTo>
                    <a:pt x="1071324" y="0"/>
                  </a:lnTo>
                  <a:lnTo>
                    <a:pt x="10713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71324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303771"/>
            <a:ext cx="3038982" cy="3038982"/>
          </a:xfrm>
          <a:custGeom>
            <a:avLst/>
            <a:gdLst/>
            <a:ahLst/>
            <a:cxnLst/>
            <a:rect l="l" t="t" r="r" b="b"/>
            <a:pathLst>
              <a:path w="3038982" h="3038982">
                <a:moveTo>
                  <a:pt x="0" y="0"/>
                </a:moveTo>
                <a:lnTo>
                  <a:pt x="3038982" y="0"/>
                </a:lnTo>
                <a:lnTo>
                  <a:pt x="3038982" y="3038982"/>
                </a:lnTo>
                <a:lnTo>
                  <a:pt x="0" y="303898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977064" y="2828839"/>
            <a:ext cx="6181235" cy="6998935"/>
            <a:chOff x="0" y="0"/>
            <a:chExt cx="957635" cy="108431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7635" cy="1084318"/>
            </a:xfrm>
            <a:custGeom>
              <a:avLst/>
              <a:gdLst/>
              <a:ahLst/>
              <a:cxnLst/>
              <a:rect l="l" t="t" r="r" b="b"/>
              <a:pathLst>
                <a:path w="957635" h="1084318">
                  <a:moveTo>
                    <a:pt x="25050" y="0"/>
                  </a:moveTo>
                  <a:lnTo>
                    <a:pt x="932585" y="0"/>
                  </a:lnTo>
                  <a:cubicBezTo>
                    <a:pt x="946420" y="0"/>
                    <a:pt x="957635" y="11215"/>
                    <a:pt x="957635" y="25050"/>
                  </a:cubicBezTo>
                  <a:lnTo>
                    <a:pt x="957635" y="1059268"/>
                  </a:lnTo>
                  <a:cubicBezTo>
                    <a:pt x="957635" y="1073103"/>
                    <a:pt x="946420" y="1084318"/>
                    <a:pt x="932585" y="1084318"/>
                  </a:cubicBezTo>
                  <a:lnTo>
                    <a:pt x="25050" y="1084318"/>
                  </a:lnTo>
                  <a:cubicBezTo>
                    <a:pt x="11215" y="1084318"/>
                    <a:pt x="0" y="1073103"/>
                    <a:pt x="0" y="1059268"/>
                  </a:cubicBezTo>
                  <a:lnTo>
                    <a:pt x="0" y="25050"/>
                  </a:lnTo>
                  <a:cubicBezTo>
                    <a:pt x="0" y="11215"/>
                    <a:pt x="11215" y="0"/>
                    <a:pt x="25050" y="0"/>
                  </a:cubicBezTo>
                  <a:close/>
                </a:path>
              </a:pathLst>
            </a:custGeom>
            <a:blipFill>
              <a:blip r:embed="rId3"/>
              <a:stretch>
                <a:fillRect l="-25485" r="-25485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7362335" y="356870"/>
            <a:ext cx="989696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320"/>
              </a:lnSpc>
            </a:pPr>
            <a:r>
              <a:rPr lang="en-US" sz="65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PROBLEM OVERVIEW</a:t>
            </a:r>
            <a:endParaRPr lang="en-US" sz="6500" b="1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981460" y="3437102"/>
            <a:ext cx="9277840" cy="389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20"/>
              </a:lnSpc>
            </a:pPr>
          </a:p>
        </p:txBody>
      </p:sp>
      <p:sp>
        <p:nvSpPr>
          <p:cNvPr id="10" name="TextBox 10"/>
          <p:cNvSpPr txBox="1"/>
          <p:nvPr/>
        </p:nvSpPr>
        <p:spPr>
          <a:xfrm>
            <a:off x="7924945" y="2171519"/>
            <a:ext cx="10158110" cy="7328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learning–based solution for automated detection of pomegranate leaf diseases.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alt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ODELS USED</a:t>
            </a:r>
            <a:r>
              <a:rPr lang="en-US" alt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CNN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PDD-TLDCNN (transfer learning–driven hybrid model)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SIFFD-DSGAN (feature fusion with data synthesis)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(lightweight object detection)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dataset with 5 disease categories used for training and evaluation.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Dummy bounding boxes applied to convert classification task into detection for YOLOv5.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0896589" y="1031334"/>
            <a:ext cx="6469114" cy="1849168"/>
            <a:chOff x="0" y="0"/>
            <a:chExt cx="1703799" cy="4870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896446" y="3571456"/>
            <a:ext cx="6469114" cy="1849168"/>
            <a:chOff x="0" y="0"/>
            <a:chExt cx="1703799" cy="4870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10895965" y="5930900"/>
            <a:ext cx="6469380" cy="1849120"/>
          </a:xfrm>
          <a:custGeom>
            <a:avLst/>
            <a:gdLst/>
            <a:ahLst/>
            <a:cxnLst/>
            <a:rect l="l" t="t" r="r" b="b"/>
            <a:pathLst>
              <a:path w="1703799" h="487024">
                <a:moveTo>
                  <a:pt x="21542" y="0"/>
                </a:moveTo>
                <a:lnTo>
                  <a:pt x="1682258" y="0"/>
                </a:lnTo>
                <a:cubicBezTo>
                  <a:pt x="1687971" y="0"/>
                  <a:pt x="1693450" y="2270"/>
                  <a:pt x="1697490" y="6309"/>
                </a:cubicBezTo>
                <a:cubicBezTo>
                  <a:pt x="1701530" y="10349"/>
                  <a:pt x="1703799" y="15828"/>
                  <a:pt x="1703799" y="21542"/>
                </a:cubicBezTo>
                <a:lnTo>
                  <a:pt x="1703799" y="465482"/>
                </a:lnTo>
                <a:cubicBezTo>
                  <a:pt x="1703799" y="471195"/>
                  <a:pt x="1701530" y="476675"/>
                  <a:pt x="1697490" y="480714"/>
                </a:cubicBezTo>
                <a:cubicBezTo>
                  <a:pt x="1693450" y="484754"/>
                  <a:pt x="1687971" y="487024"/>
                  <a:pt x="1682258" y="487024"/>
                </a:cubicBezTo>
                <a:lnTo>
                  <a:pt x="21542" y="487024"/>
                </a:lnTo>
                <a:cubicBezTo>
                  <a:pt x="15828" y="487024"/>
                  <a:pt x="10349" y="484754"/>
                  <a:pt x="6309" y="480714"/>
                </a:cubicBezTo>
                <a:cubicBezTo>
                  <a:pt x="2270" y="476675"/>
                  <a:pt x="0" y="471195"/>
                  <a:pt x="0" y="465482"/>
                </a:cubicBezTo>
                <a:lnTo>
                  <a:pt x="0" y="21542"/>
                </a:lnTo>
                <a:cubicBezTo>
                  <a:pt x="0" y="15828"/>
                  <a:pt x="2270" y="10349"/>
                  <a:pt x="6309" y="6309"/>
                </a:cubicBezTo>
                <a:cubicBezTo>
                  <a:pt x="10349" y="2270"/>
                  <a:pt x="15828" y="0"/>
                  <a:pt x="21542" y="0"/>
                </a:cubicBezTo>
                <a:close/>
              </a:path>
            </a:pathLst>
          </a:custGeom>
          <a:solidFill>
            <a:srgbClr val="185321"/>
          </a:solidFill>
        </p:spPr>
      </p:sp>
      <p:grpSp>
        <p:nvGrpSpPr>
          <p:cNvPr id="11" name="Group 11"/>
          <p:cNvGrpSpPr/>
          <p:nvPr/>
        </p:nvGrpSpPr>
        <p:grpSpPr>
          <a:xfrm>
            <a:off x="10325657" y="1369410"/>
            <a:ext cx="1143140" cy="114314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24636" y="4036506"/>
            <a:ext cx="1143140" cy="11431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256082" y="6365781"/>
            <a:ext cx="1143140" cy="114314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23" name="Freeform 23"/>
          <p:cNvSpPr/>
          <p:nvPr/>
        </p:nvSpPr>
        <p:spPr>
          <a:xfrm>
            <a:off x="10498648" y="4336415"/>
            <a:ext cx="597047" cy="542770"/>
          </a:xfrm>
          <a:custGeom>
            <a:avLst/>
            <a:gdLst/>
            <a:ahLst/>
            <a:cxnLst/>
            <a:rect l="l" t="t" r="r" b="b"/>
            <a:pathLst>
              <a:path w="597047" h="542770">
                <a:moveTo>
                  <a:pt x="0" y="0"/>
                </a:moveTo>
                <a:lnTo>
                  <a:pt x="597047" y="0"/>
                </a:lnTo>
                <a:lnTo>
                  <a:pt x="597047" y="542770"/>
                </a:lnTo>
                <a:lnTo>
                  <a:pt x="0" y="54277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0667870" y="1581893"/>
            <a:ext cx="574284" cy="593715"/>
          </a:xfrm>
          <a:custGeom>
            <a:avLst/>
            <a:gdLst/>
            <a:ahLst/>
            <a:cxnLst/>
            <a:rect l="l" t="t" r="r" b="b"/>
            <a:pathLst>
              <a:path w="574284" h="593715">
                <a:moveTo>
                  <a:pt x="0" y="0"/>
                </a:moveTo>
                <a:lnTo>
                  <a:pt x="574284" y="0"/>
                </a:lnTo>
                <a:lnTo>
                  <a:pt x="574284" y="593714"/>
                </a:lnTo>
                <a:lnTo>
                  <a:pt x="0" y="593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5" name="Freeform 25"/>
          <p:cNvSpPr/>
          <p:nvPr/>
        </p:nvSpPr>
        <p:spPr>
          <a:xfrm>
            <a:off x="10515766" y="6635987"/>
            <a:ext cx="563419" cy="564445"/>
          </a:xfrm>
          <a:custGeom>
            <a:avLst/>
            <a:gdLst/>
            <a:ahLst/>
            <a:cxnLst/>
            <a:rect l="l" t="t" r="r" b="b"/>
            <a:pathLst>
              <a:path w="563419" h="564445">
                <a:moveTo>
                  <a:pt x="0" y="0"/>
                </a:moveTo>
                <a:lnTo>
                  <a:pt x="563419" y="0"/>
                </a:lnTo>
                <a:lnTo>
                  <a:pt x="563419" y="564445"/>
                </a:lnTo>
                <a:lnTo>
                  <a:pt x="0" y="5644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6" name="TextBox 26"/>
          <p:cNvSpPr txBox="1"/>
          <p:nvPr/>
        </p:nvSpPr>
        <p:spPr>
          <a:xfrm>
            <a:off x="0" y="91297"/>
            <a:ext cx="570192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320"/>
              </a:lnSpc>
              <a:spcBef>
                <a:spcPct val="0"/>
              </a:spcBef>
            </a:pPr>
            <a:r>
              <a:rPr lang="en-US" sz="65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OBJECTIVES</a:t>
            </a:r>
            <a:endParaRPr lang="en-US" sz="6500" b="1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734862" y="1183647"/>
            <a:ext cx="4929443" cy="1718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0"/>
              </a:lnSpc>
            </a:pPr>
            <a:r>
              <a:rPr lang="en-GB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Benchmark four models on custom dataset to identify the most accurate disease detection approach.</a:t>
            </a:r>
            <a:endParaRPr lang="en-GB" sz="2800" b="1" dirty="0">
              <a:solidFill>
                <a:schemeClr val="bg1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50473" y="1151771"/>
            <a:ext cx="9961132" cy="5723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 deep learning system to detect pomegranate leaf diseases automatically.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four models: CNN, PDD-TLDCNN, SIFFD-DSGAN, and YOLOv5.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included 5 disease classes of pomegranate leaves.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Dummy bounding boxes enabled object detection with YOLOv5.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models for accuracy and efficiency in disease detection.</a:t>
            </a: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70000"/>
              </a:lnSpc>
              <a:buFont typeface="Arial" panose="020B0604020202020204" pitchFamily="34" charset="0"/>
              <a:buNone/>
            </a:pPr>
            <a:endParaRPr lang="en-US" alt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424347" y="3771971"/>
            <a:ext cx="5407249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GB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Assess each model’s performance in terms of classification accuracy, speed, and deployment readiness.</a:t>
            </a:r>
            <a:endParaRPr lang="en-GB" sz="2800" b="1" dirty="0">
              <a:solidFill>
                <a:schemeClr val="bg1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1963462" y="6286569"/>
            <a:ext cx="4666042" cy="1130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YOLOv5 as the optimal model for scalable, fast, and reliable disease identification.</a:t>
            </a:r>
            <a:endParaRPr lang="en-GB" sz="2400" b="1" dirty="0">
              <a:solidFill>
                <a:schemeClr val="bg1"/>
              </a:solidFill>
              <a:latin typeface="Times New Roman" panose="02020603050405020304" pitchFamily="18" charset="0"/>
              <a:ea typeface="Inter Bold" panose="020B0802030000000004"/>
              <a:cs typeface="Times New Roman" panose="02020603050405020304" pitchFamily="18" charset="0"/>
              <a:sym typeface="Inter Bold" panose="020B0802030000000004"/>
            </a:endParaRPr>
          </a:p>
        </p:txBody>
      </p:sp>
      <p:grpSp>
        <p:nvGrpSpPr>
          <p:cNvPr id="31" name="Group 31"/>
          <p:cNvGrpSpPr/>
          <p:nvPr/>
        </p:nvGrpSpPr>
        <p:grpSpPr>
          <a:xfrm>
            <a:off x="9295765" y="7962900"/>
            <a:ext cx="8441690" cy="2147570"/>
            <a:chOff x="0" y="0"/>
            <a:chExt cx="1267337" cy="633629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267337" cy="633629"/>
            </a:xfrm>
            <a:custGeom>
              <a:avLst/>
              <a:gdLst/>
              <a:ahLst/>
              <a:cxnLst/>
              <a:rect l="l" t="t" r="r" b="b"/>
              <a:pathLst>
                <a:path w="1267337" h="633629">
                  <a:moveTo>
                    <a:pt x="18928" y="0"/>
                  </a:moveTo>
                  <a:lnTo>
                    <a:pt x="1248409" y="0"/>
                  </a:lnTo>
                  <a:cubicBezTo>
                    <a:pt x="1253429" y="0"/>
                    <a:pt x="1258244" y="1994"/>
                    <a:pt x="1261793" y="5544"/>
                  </a:cubicBezTo>
                  <a:cubicBezTo>
                    <a:pt x="1265343" y="9094"/>
                    <a:pt x="1267337" y="13908"/>
                    <a:pt x="1267337" y="18928"/>
                  </a:cubicBezTo>
                  <a:lnTo>
                    <a:pt x="1267337" y="614700"/>
                  </a:lnTo>
                  <a:cubicBezTo>
                    <a:pt x="1267337" y="625154"/>
                    <a:pt x="1258863" y="633629"/>
                    <a:pt x="1248409" y="633629"/>
                  </a:cubicBezTo>
                  <a:lnTo>
                    <a:pt x="18928" y="633629"/>
                  </a:lnTo>
                  <a:cubicBezTo>
                    <a:pt x="8474" y="633629"/>
                    <a:pt x="0" y="625154"/>
                    <a:pt x="0" y="614700"/>
                  </a:cubicBezTo>
                  <a:lnTo>
                    <a:pt x="0" y="18928"/>
                  </a:lnTo>
                  <a:cubicBezTo>
                    <a:pt x="0" y="8474"/>
                    <a:pt x="8474" y="0"/>
                    <a:pt x="18928" y="0"/>
                  </a:cubicBezTo>
                  <a:close/>
                </a:path>
              </a:pathLst>
            </a:custGeom>
            <a:blipFill>
              <a:blip r:embed="rId7"/>
              <a:stretch>
                <a:fillRect t="-100103" b="-100103"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>
            <a:off x="14220190" y="0"/>
            <a:ext cx="4067810" cy="7858760"/>
            <a:chOff x="0" y="0"/>
            <a:chExt cx="1071324" cy="1956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0" y="7377430"/>
            <a:ext cx="18288000" cy="2909570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62610" y="364490"/>
            <a:ext cx="8934450" cy="10668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l">
              <a:lnSpc>
                <a:spcPts val="8320"/>
              </a:lnSpc>
            </a:pPr>
            <a:r>
              <a:rPr lang="en-IN" altLang="en-US" sz="6500" b="1" spc="-526" dirty="0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CHALLENGES  FACED</a:t>
            </a:r>
            <a:endParaRPr lang="en-IN" altLang="en-US" sz="6500" b="1" spc="-526" dirty="0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</p:txBody>
      </p:sp>
      <p:grpSp>
        <p:nvGrpSpPr>
          <p:cNvPr id="5" name="Group 2"/>
          <p:cNvGrpSpPr/>
          <p:nvPr/>
        </p:nvGrpSpPr>
        <p:grpSpPr>
          <a:xfrm>
            <a:off x="562610" y="1860550"/>
            <a:ext cx="5826760" cy="1495425"/>
            <a:chOff x="0" y="0"/>
            <a:chExt cx="1703799" cy="487024"/>
          </a:xfrm>
        </p:grpSpPr>
        <p:sp>
          <p:nvSpPr>
            <p:cNvPr id="6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7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9" name="Group 2"/>
          <p:cNvGrpSpPr/>
          <p:nvPr/>
        </p:nvGrpSpPr>
        <p:grpSpPr>
          <a:xfrm>
            <a:off x="609600" y="3917950"/>
            <a:ext cx="5826760" cy="1495425"/>
            <a:chOff x="0" y="0"/>
            <a:chExt cx="1703799" cy="487024"/>
          </a:xfrm>
        </p:grpSpPr>
        <p:sp>
          <p:nvSpPr>
            <p:cNvPr id="10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11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12" name="Group 2"/>
          <p:cNvGrpSpPr/>
          <p:nvPr/>
        </p:nvGrpSpPr>
        <p:grpSpPr>
          <a:xfrm>
            <a:off x="609600" y="5899150"/>
            <a:ext cx="5826760" cy="1495425"/>
            <a:chOff x="0" y="0"/>
            <a:chExt cx="1703799" cy="487024"/>
          </a:xfrm>
        </p:grpSpPr>
        <p:sp>
          <p:nvSpPr>
            <p:cNvPr id="13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14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15" name="Group 2"/>
          <p:cNvGrpSpPr/>
          <p:nvPr/>
        </p:nvGrpSpPr>
        <p:grpSpPr>
          <a:xfrm>
            <a:off x="7543800" y="1860550"/>
            <a:ext cx="5826760" cy="1495425"/>
            <a:chOff x="0" y="0"/>
            <a:chExt cx="1703799" cy="487024"/>
          </a:xfrm>
        </p:grpSpPr>
        <p:sp>
          <p:nvSpPr>
            <p:cNvPr id="16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17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18" name="Group 2"/>
          <p:cNvGrpSpPr/>
          <p:nvPr/>
        </p:nvGrpSpPr>
        <p:grpSpPr>
          <a:xfrm>
            <a:off x="7543800" y="3924300"/>
            <a:ext cx="12680950" cy="3571875"/>
            <a:chOff x="0" y="0"/>
            <a:chExt cx="3708028" cy="1163274"/>
          </a:xfrm>
        </p:grpSpPr>
        <p:sp>
          <p:nvSpPr>
            <p:cNvPr id="19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20" name="TextBox 4"/>
            <p:cNvSpPr txBox="1"/>
            <p:nvPr/>
          </p:nvSpPr>
          <p:spPr>
            <a:xfrm>
              <a:off x="2004229" y="628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21" name="Group 2"/>
          <p:cNvGrpSpPr/>
          <p:nvPr/>
        </p:nvGrpSpPr>
        <p:grpSpPr>
          <a:xfrm>
            <a:off x="7535545" y="5899150"/>
            <a:ext cx="5826760" cy="1495425"/>
            <a:chOff x="0" y="0"/>
            <a:chExt cx="1703799" cy="487024"/>
          </a:xfrm>
        </p:grpSpPr>
        <p:sp>
          <p:nvSpPr>
            <p:cNvPr id="22" name="Freeform 3"/>
            <p:cNvSpPr/>
            <p:nvPr/>
          </p:nvSpPr>
          <p:spPr>
            <a:xfrm>
              <a:off x="0" y="0"/>
              <a:ext cx="1703799" cy="487024"/>
            </a:xfrm>
            <a:custGeom>
              <a:avLst/>
              <a:gdLst/>
              <a:ahLst/>
              <a:cxnLst/>
              <a:rect l="l" t="t" r="r" b="b"/>
              <a:pathLst>
                <a:path w="1703799" h="487024">
                  <a:moveTo>
                    <a:pt x="21542" y="0"/>
                  </a:moveTo>
                  <a:lnTo>
                    <a:pt x="1682258" y="0"/>
                  </a:lnTo>
                  <a:cubicBezTo>
                    <a:pt x="1687971" y="0"/>
                    <a:pt x="1693450" y="2270"/>
                    <a:pt x="1697490" y="6309"/>
                  </a:cubicBezTo>
                  <a:cubicBezTo>
                    <a:pt x="1701530" y="10349"/>
                    <a:pt x="1703799" y="15828"/>
                    <a:pt x="1703799" y="21542"/>
                  </a:cubicBezTo>
                  <a:lnTo>
                    <a:pt x="1703799" y="465482"/>
                  </a:lnTo>
                  <a:cubicBezTo>
                    <a:pt x="1703799" y="471195"/>
                    <a:pt x="1701530" y="476675"/>
                    <a:pt x="1697490" y="480714"/>
                  </a:cubicBezTo>
                  <a:cubicBezTo>
                    <a:pt x="1693450" y="484754"/>
                    <a:pt x="1687971" y="487024"/>
                    <a:pt x="1682258" y="487024"/>
                  </a:cubicBezTo>
                  <a:lnTo>
                    <a:pt x="21542" y="487024"/>
                  </a:lnTo>
                  <a:cubicBezTo>
                    <a:pt x="15828" y="487024"/>
                    <a:pt x="10349" y="484754"/>
                    <a:pt x="6309" y="480714"/>
                  </a:cubicBezTo>
                  <a:cubicBezTo>
                    <a:pt x="2270" y="476675"/>
                    <a:pt x="0" y="471195"/>
                    <a:pt x="0" y="465482"/>
                  </a:cubicBezTo>
                  <a:lnTo>
                    <a:pt x="0" y="21542"/>
                  </a:lnTo>
                  <a:cubicBezTo>
                    <a:pt x="0" y="15828"/>
                    <a:pt x="2270" y="10349"/>
                    <a:pt x="6309" y="6309"/>
                  </a:cubicBezTo>
                  <a:cubicBezTo>
                    <a:pt x="10349" y="2270"/>
                    <a:pt x="15828" y="0"/>
                    <a:pt x="21542" y="0"/>
                  </a:cubicBezTo>
                  <a:close/>
                </a:path>
              </a:pathLst>
            </a:custGeom>
            <a:solidFill>
              <a:srgbClr val="185321"/>
            </a:solidFill>
          </p:spPr>
        </p:sp>
        <p:sp>
          <p:nvSpPr>
            <p:cNvPr id="23" name="TextBox 4"/>
            <p:cNvSpPr txBox="1"/>
            <p:nvPr/>
          </p:nvSpPr>
          <p:spPr>
            <a:xfrm>
              <a:off x="0" y="-47625"/>
              <a:ext cx="1703799" cy="534649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24" name="Text Box 23"/>
          <p:cNvSpPr txBox="1"/>
          <p:nvPr/>
        </p:nvSpPr>
        <p:spPr>
          <a:xfrm>
            <a:off x="914400" y="2323783"/>
            <a:ext cx="5080000" cy="521970"/>
          </a:xfrm>
          <a:prstGeom prst="rect">
            <a:avLst/>
          </a:prstGeom>
        </p:spPr>
        <p:txBody>
          <a:bodyPr>
            <a:spAutoFit/>
          </a:bodyPr>
          <a:p>
            <a:r>
              <a:rPr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Mismatch in label quality</a:t>
            </a:r>
            <a:endParaRPr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961390" y="4256405"/>
            <a:ext cx="609600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Overfitting due to small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990600" y="6210300"/>
            <a:ext cx="42138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for robust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8001000" y="2328545"/>
            <a:ext cx="6096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Quality issue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7848600" y="4204970"/>
            <a:ext cx="60960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 memory limits on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7772400" y="6362700"/>
            <a:ext cx="6096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</a:t>
            </a:r>
            <a:endParaRPr lang="en-US" altLang="en-GB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29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445" y="7505700"/>
            <a:ext cx="4512310" cy="2692400"/>
          </a:xfrm>
          <a:prstGeom prst="rect">
            <a:avLst/>
          </a:prstGeom>
        </p:spPr>
      </p:pic>
      <p:pic>
        <p:nvPicPr>
          <p:cNvPr id="32" name="Picture 31" descr="pomegranate-4581609_6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3345" y="7496175"/>
            <a:ext cx="4723130" cy="2677160"/>
          </a:xfrm>
          <a:prstGeom prst="rect">
            <a:avLst/>
          </a:prstGeom>
        </p:spPr>
      </p:pic>
      <p:pic>
        <p:nvPicPr>
          <p:cNvPr id="36" name="Picture 35" descr="images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060" y="7505700"/>
            <a:ext cx="4665345" cy="26911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20318" y="0"/>
            <a:ext cx="4067682" cy="7427714"/>
            <a:chOff x="0" y="0"/>
            <a:chExt cx="1071324" cy="1956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7200900"/>
            <a:ext cx="18288000" cy="3086100"/>
            <a:chOff x="0" y="0"/>
            <a:chExt cx="4816593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62674" y="364465"/>
            <a:ext cx="645832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20"/>
              </a:lnSpc>
            </a:pPr>
            <a:r>
              <a:rPr lang="en-US" sz="6500" b="1" spc="-526" dirty="0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OUR </a:t>
            </a:r>
            <a:r>
              <a:rPr lang="en-IN" altLang="en-US" sz="6500" b="1" spc="-526" dirty="0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 </a:t>
            </a:r>
            <a:r>
              <a:rPr lang="en-US" sz="6500" b="1" spc="-526" dirty="0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DATASET</a:t>
            </a:r>
            <a:endParaRPr lang="en-US" sz="6500" b="1" spc="-526" dirty="0">
              <a:solidFill>
                <a:srgbClr val="185321"/>
              </a:solidFill>
              <a:latin typeface="Times New Roman" panose="02020603050405020304" pitchFamily="18" charset="0"/>
              <a:ea typeface="Akzidenz-Grotesk Heavy" panose="02000503050000020004"/>
              <a:cs typeface="Times New Roman" panose="02020603050405020304" pitchFamily="18" charset="0"/>
              <a:sym typeface="Akzidenz-Grotesk Heavy" panose="020005030500000200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58775" y="1549400"/>
            <a:ext cx="12671425" cy="400431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Pomegranate Disease Dataset Summary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3,228 total images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 classes (Alternaria, Anthracnose, Bacterial Blight,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Cercospora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Healthy)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Type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RGB images (leaf-level)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Collected from real farm environments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Dummy bounding boxes for detection-based training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JPEG images with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labeled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folders (one per class)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Dimensions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Varying resolutions (resized during preprocessing)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245397" y="7296649"/>
            <a:ext cx="4702840" cy="2894602"/>
            <a:chOff x="0" y="0"/>
            <a:chExt cx="892759" cy="5494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92759" cy="549494"/>
            </a:xfrm>
            <a:custGeom>
              <a:avLst/>
              <a:gdLst/>
              <a:ahLst/>
              <a:cxnLst/>
              <a:rect l="l" t="t" r="r" b="b"/>
              <a:pathLst>
                <a:path w="892759" h="549494">
                  <a:moveTo>
                    <a:pt x="32924" y="0"/>
                  </a:moveTo>
                  <a:lnTo>
                    <a:pt x="859834" y="0"/>
                  </a:lnTo>
                  <a:cubicBezTo>
                    <a:pt x="878018" y="0"/>
                    <a:pt x="892759" y="14741"/>
                    <a:pt x="892759" y="32924"/>
                  </a:cubicBezTo>
                  <a:lnTo>
                    <a:pt x="892759" y="516569"/>
                  </a:lnTo>
                  <a:cubicBezTo>
                    <a:pt x="892759" y="534753"/>
                    <a:pt x="878018" y="549494"/>
                    <a:pt x="859834" y="549494"/>
                  </a:cubicBezTo>
                  <a:lnTo>
                    <a:pt x="32924" y="549494"/>
                  </a:lnTo>
                  <a:cubicBezTo>
                    <a:pt x="14741" y="549494"/>
                    <a:pt x="0" y="534753"/>
                    <a:pt x="0" y="516569"/>
                  </a:cubicBezTo>
                  <a:lnTo>
                    <a:pt x="0" y="32924"/>
                  </a:lnTo>
                  <a:cubicBezTo>
                    <a:pt x="0" y="14741"/>
                    <a:pt x="14741" y="0"/>
                    <a:pt x="32924" y="0"/>
                  </a:cubicBezTo>
                  <a:close/>
                </a:path>
              </a:pathLst>
            </a:custGeom>
            <a:blipFill>
              <a:blip r:embed="rId1"/>
              <a:stretch>
                <a:fillRect l="-8619" r="-8619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6792580" y="7276467"/>
            <a:ext cx="4702840" cy="2914784"/>
            <a:chOff x="0" y="0"/>
            <a:chExt cx="886577" cy="5494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6577" cy="549494"/>
            </a:xfrm>
            <a:custGeom>
              <a:avLst/>
              <a:gdLst/>
              <a:ahLst/>
              <a:cxnLst/>
              <a:rect l="l" t="t" r="r" b="b"/>
              <a:pathLst>
                <a:path w="886577" h="549494">
                  <a:moveTo>
                    <a:pt x="32924" y="0"/>
                  </a:moveTo>
                  <a:lnTo>
                    <a:pt x="853653" y="0"/>
                  </a:lnTo>
                  <a:cubicBezTo>
                    <a:pt x="871837" y="0"/>
                    <a:pt x="886577" y="14741"/>
                    <a:pt x="886577" y="32924"/>
                  </a:cubicBezTo>
                  <a:lnTo>
                    <a:pt x="886577" y="516569"/>
                  </a:lnTo>
                  <a:cubicBezTo>
                    <a:pt x="886577" y="534753"/>
                    <a:pt x="871837" y="549494"/>
                    <a:pt x="853653" y="549494"/>
                  </a:cubicBezTo>
                  <a:lnTo>
                    <a:pt x="32924" y="549494"/>
                  </a:lnTo>
                  <a:cubicBezTo>
                    <a:pt x="14741" y="549494"/>
                    <a:pt x="0" y="534753"/>
                    <a:pt x="0" y="516569"/>
                  </a:cubicBezTo>
                  <a:lnTo>
                    <a:pt x="0" y="32924"/>
                  </a:lnTo>
                  <a:cubicBezTo>
                    <a:pt x="0" y="14741"/>
                    <a:pt x="14741" y="0"/>
                    <a:pt x="32924" y="0"/>
                  </a:cubicBezTo>
                  <a:close/>
                </a:path>
              </a:pathLst>
            </a:custGeom>
            <a:blipFill>
              <a:blip r:embed="rId2"/>
              <a:stretch>
                <a:fillRect t="-3781" b="-3781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13070157" y="7296649"/>
            <a:ext cx="4702840" cy="2914784"/>
            <a:chOff x="0" y="0"/>
            <a:chExt cx="728593" cy="45157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8593" cy="451576"/>
            </a:xfrm>
            <a:custGeom>
              <a:avLst/>
              <a:gdLst/>
              <a:ahLst/>
              <a:cxnLst/>
              <a:rect l="l" t="t" r="r" b="b"/>
              <a:pathLst>
                <a:path w="728593" h="451576">
                  <a:moveTo>
                    <a:pt x="32924" y="0"/>
                  </a:moveTo>
                  <a:lnTo>
                    <a:pt x="695669" y="0"/>
                  </a:lnTo>
                  <a:cubicBezTo>
                    <a:pt x="713852" y="0"/>
                    <a:pt x="728593" y="14741"/>
                    <a:pt x="728593" y="32924"/>
                  </a:cubicBezTo>
                  <a:lnTo>
                    <a:pt x="728593" y="418652"/>
                  </a:lnTo>
                  <a:cubicBezTo>
                    <a:pt x="728593" y="436835"/>
                    <a:pt x="713852" y="451576"/>
                    <a:pt x="695669" y="451576"/>
                  </a:cubicBezTo>
                  <a:lnTo>
                    <a:pt x="32924" y="451576"/>
                  </a:lnTo>
                  <a:cubicBezTo>
                    <a:pt x="14741" y="451576"/>
                    <a:pt x="0" y="436835"/>
                    <a:pt x="0" y="418652"/>
                  </a:cubicBezTo>
                  <a:lnTo>
                    <a:pt x="0" y="32924"/>
                  </a:lnTo>
                  <a:cubicBezTo>
                    <a:pt x="0" y="14741"/>
                    <a:pt x="14741" y="0"/>
                    <a:pt x="32924" y="0"/>
                  </a:cubicBezTo>
                  <a:close/>
                </a:path>
              </a:pathLst>
            </a:custGeom>
            <a:blipFill>
              <a:blip r:embed="rId3"/>
              <a:stretch>
                <a:fillRect t="-3848" b="-3848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7" name="TextBox 16"/>
          <p:cNvSpPr txBox="1"/>
          <p:nvPr/>
        </p:nvSpPr>
        <p:spPr>
          <a:xfrm>
            <a:off x="311785" y="5905500"/>
            <a:ext cx="1164844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charset="0"/>
              <a:buChar char="Ø"/>
            </a:pPr>
            <a:r>
              <a:rPr lang="fi-F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Link</a:t>
            </a:r>
            <a:r>
              <a:rPr lang="fi-FI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altLang="fi-FI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https://www.kaggle.com/datasets/aman0515643/pomegranate-disease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6300"/>
            <a:ext cx="9880600" cy="723900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 </a:t>
            </a:r>
            <a:r>
              <a:rPr lang="en-IN" altLang="en-US" sz="60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YOLOv5(Accuracy:98.9%)</a:t>
            </a:r>
            <a:b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762000" y="1416050"/>
            <a:ext cx="7086600" cy="5752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endParaRPr lang="en-IN" sz="2800" b="1" dirty="0"/>
          </a:p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Annotated dataset (dummy bounding boxes)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Custom training with 5-class model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Fastest inference among all models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Real-time object detection and classification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performance — ideal for real-world deployment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3" name="Group 5"/>
          <p:cNvGrpSpPr/>
          <p:nvPr/>
        </p:nvGrpSpPr>
        <p:grpSpPr>
          <a:xfrm>
            <a:off x="-7620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4220190" y="0"/>
            <a:ext cx="4067810" cy="7836535"/>
            <a:chOff x="0" y="0"/>
            <a:chExt cx="1071324" cy="1956270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6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pic>
        <p:nvPicPr>
          <p:cNvPr id="180" name="Picture 17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9400" y="5545455"/>
            <a:ext cx="5487670" cy="4380230"/>
          </a:xfrm>
          <a:prstGeom prst="rect">
            <a:avLst/>
          </a:prstGeom>
        </p:spPr>
      </p:pic>
      <p:pic>
        <p:nvPicPr>
          <p:cNvPr id="8" name="Picture 7" descr="media_images_Results_10_635abfc59fd1915f131b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5600700"/>
            <a:ext cx="5328285" cy="42240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9075" y="5676900"/>
            <a:ext cx="4849495" cy="42487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11744960" cy="1143000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 </a:t>
            </a:r>
            <a:r>
              <a:rPr lang="en-US" sz="60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S</a:t>
            </a:r>
            <a:r>
              <a:rPr lang="en-IN" altLang="en-US" sz="60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PDD-TLDCNN(Accuracy:94.33%)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053840"/>
          </a:xfrm>
        </p:spPr>
        <p:txBody>
          <a:bodyPr/>
          <a:lstStyle/>
          <a:p>
            <a:pPr algn="just">
              <a:lnSpc>
                <a:spcPct val="120000"/>
              </a:lnSpc>
            </a:pPr>
            <a:r>
              <a:rPr lang="en-IN" dirty="0"/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(MobileNetV2)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Dilated convolutions for spatial context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Dense connectivity for deep feature reuse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Extensive data augmentation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I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Strong balance of accuracy and generalization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3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4" name="Group 2"/>
          <p:cNvGrpSpPr/>
          <p:nvPr/>
        </p:nvGrpSpPr>
        <p:grpSpPr>
          <a:xfrm>
            <a:off x="14220190" y="0"/>
            <a:ext cx="4067810" cy="7858760"/>
            <a:chOff x="0" y="0"/>
            <a:chExt cx="1071324" cy="1956270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6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7620" y="5799455"/>
            <a:ext cx="5276215" cy="39382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200" y="5958205"/>
            <a:ext cx="5609590" cy="38715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" y="5829300"/>
            <a:ext cx="5305425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1500"/>
            <a:ext cx="10303510" cy="1143000"/>
          </a:xfrm>
        </p:spPr>
        <p:txBody>
          <a:bodyPr>
            <a:normAutofit fontScale="90000"/>
          </a:bodyPr>
          <a:lstStyle/>
          <a:p>
            <a:r>
              <a:rPr lang="en-IN" altLang="en-US" sz="6000" b="1">
                <a:solidFill>
                  <a:srgbClr val="185321"/>
                </a:solidFill>
                <a:latin typeface="Times New Roman" panose="02020603050405020304" pitchFamily="18" charset="0"/>
                <a:ea typeface="Akzidenz-Grotesk Heavy" panose="02000503050000020004"/>
                <a:cs typeface="Times New Roman" panose="02020603050405020304" pitchFamily="18" charset="0"/>
                <a:sym typeface="Akzidenz-Grotesk Heavy" panose="02000503050000020004"/>
              </a:rPr>
              <a:t>EFDDNN-EI(Accuracy:88.50%)</a:t>
            </a:r>
            <a:br>
              <a:rPr lang="en-IN" sz="6000" b="1" dirty="0"/>
            </a:br>
            <a:endParaRPr lang="en-IN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452596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IN" dirty="0"/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preprocessing &amp; augmentation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Environmental data (dummy integration)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Deep CNN with dropout &amp; batch normalization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Multiple dense layers for robust classification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Good performance with integrated environmental features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3" name="Group 5"/>
          <p:cNvGrpSpPr/>
          <p:nvPr/>
        </p:nvGrpSpPr>
        <p:grpSpPr>
          <a:xfrm>
            <a:off x="0" y="7858601"/>
            <a:ext cx="18288000" cy="2428399"/>
            <a:chOff x="0" y="0"/>
            <a:chExt cx="4816593" cy="812800"/>
          </a:xfrm>
        </p:grpSpPr>
        <p:sp>
          <p:nvSpPr>
            <p:cNvPr id="34" name="Freeform 6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8B9E69"/>
            </a:solidFill>
          </p:spPr>
        </p:sp>
        <p:sp>
          <p:nvSpPr>
            <p:cNvPr id="35" name="TextBox 7"/>
            <p:cNvSpPr txBox="1"/>
            <p:nvPr/>
          </p:nvSpPr>
          <p:spPr>
            <a:xfrm>
              <a:off x="0" y="-47625"/>
              <a:ext cx="481659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4" name="Group 2"/>
          <p:cNvGrpSpPr/>
          <p:nvPr/>
        </p:nvGrpSpPr>
        <p:grpSpPr>
          <a:xfrm>
            <a:off x="14220190" y="0"/>
            <a:ext cx="4067810" cy="7832725"/>
            <a:chOff x="0" y="0"/>
            <a:chExt cx="1071324" cy="1956270"/>
          </a:xfrm>
        </p:grpSpPr>
        <p:sp>
          <p:nvSpPr>
            <p:cNvPr id="5" name="Freeform 3"/>
            <p:cNvSpPr/>
            <p:nvPr/>
          </p:nvSpPr>
          <p:spPr>
            <a:xfrm>
              <a:off x="0" y="0"/>
              <a:ext cx="1071324" cy="1956270"/>
            </a:xfrm>
            <a:custGeom>
              <a:avLst/>
              <a:gdLst/>
              <a:ahLst/>
              <a:cxnLst/>
              <a:rect l="l" t="t" r="r" b="b"/>
              <a:pathLst>
                <a:path w="1071324" h="1956270">
                  <a:moveTo>
                    <a:pt x="0" y="0"/>
                  </a:moveTo>
                  <a:lnTo>
                    <a:pt x="1071324" y="0"/>
                  </a:lnTo>
                  <a:lnTo>
                    <a:pt x="1071324" y="1956270"/>
                  </a:lnTo>
                  <a:lnTo>
                    <a:pt x="0" y="1956270"/>
                  </a:lnTo>
                  <a:close/>
                </a:path>
              </a:pathLst>
            </a:custGeom>
            <a:solidFill>
              <a:srgbClr val="E8F0DB"/>
            </a:solidFill>
          </p:spPr>
        </p:sp>
        <p:sp>
          <p:nvSpPr>
            <p:cNvPr id="6" name="TextBox 4"/>
            <p:cNvSpPr txBox="1"/>
            <p:nvPr/>
          </p:nvSpPr>
          <p:spPr>
            <a:xfrm>
              <a:off x="0" y="-47625"/>
              <a:ext cx="1071324" cy="2003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t="1593"/>
          <a:stretch>
            <a:fillRect/>
          </a:stretch>
        </p:blipFill>
        <p:spPr>
          <a:xfrm>
            <a:off x="228600" y="6210300"/>
            <a:ext cx="5403850" cy="38569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017260"/>
            <a:ext cx="5403850" cy="40500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6057900"/>
            <a:ext cx="5403850" cy="39782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4380</Words>
  <Application>WPS Presentation</Application>
  <PresentationFormat>Custom</PresentationFormat>
  <Paragraphs>172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SimSun</vt:lpstr>
      <vt:lpstr>Wingdings</vt:lpstr>
      <vt:lpstr>Inter</vt:lpstr>
      <vt:lpstr>Times New Roman</vt:lpstr>
      <vt:lpstr>Bernoru</vt:lpstr>
      <vt:lpstr>AMGDT</vt:lpstr>
      <vt:lpstr>Inter Bold</vt:lpstr>
      <vt:lpstr>Akzidenz-Grotesk Heavy</vt:lpstr>
      <vt:lpstr>Artifakt Element Book</vt:lpstr>
      <vt:lpstr>Wingdings</vt:lpstr>
      <vt:lpstr>Calibri</vt:lpstr>
      <vt:lpstr>MV Boli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YOLOv5(Accuracy:98.9%) </vt:lpstr>
      <vt:lpstr> SPDD-TLDCNN(Accuracy:94.33%) </vt:lpstr>
      <vt:lpstr>EFDDNN-EI(Accuracy:88.50%) </vt:lpstr>
      <vt:lpstr>SIFFD-DSGAN(Accuracy:50.83%) </vt:lpstr>
      <vt:lpstr>CONCLUSION</vt:lpstr>
      <vt:lpstr>PowerPoint 演示文稿</vt:lpstr>
      <vt:lpstr>REFERENCES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Reforestation Campaign</dc:title>
  <dc:creator>bhupinder gupta</dc:creator>
  <cp:lastModifiedBy>Aman bugalia</cp:lastModifiedBy>
  <cp:revision>6</cp:revision>
  <dcterms:created xsi:type="dcterms:W3CDTF">2006-08-16T00:00:00Z</dcterms:created>
  <dcterms:modified xsi:type="dcterms:W3CDTF">2025-07-23T06:19:14Z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9C4684AD495D48BA80392B0BFE49F87B_13</vt:lpwstr>
  </property>
  <property fmtid="{D5CDD505-2E9C-101B-9397-08002B2CF9AE}" pid="3" name="KSOProductBuildVer">
    <vt:lpwstr>2057-12.2.0.21936</vt:lpwstr>
  </property>
</Properties>
</file>

<file path=docProps/thumbnail.jpeg>
</file>